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</p:sldIdLst>
  <p:sldSz cy="5143500" cx="9144000"/>
  <p:notesSz cx="6858000" cy="9144000"/>
  <p:embeddedFontLst>
    <p:embeddedFont>
      <p:font typeface="Roboto"/>
      <p:regular r:id="rId37"/>
      <p:bold r:id="rId38"/>
      <p:italic r:id="rId39"/>
      <p:boldItalic r:id="rId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boldItalic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font" Target="fonts/Roboto-regular.fntdata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font" Target="fonts/Roboto-italic.fntdata"/><Relationship Id="rId16" Type="http://schemas.openxmlformats.org/officeDocument/2006/relationships/slide" Target="slides/slide11.xml"/><Relationship Id="rId38" Type="http://schemas.openxmlformats.org/officeDocument/2006/relationships/font" Target="fonts/Roboto-bold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6f1cd036b8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6f1cd036b8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6f1cd036b8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6f1cd036b8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73813cbbb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73813cbbb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a399f6a07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a399f6a07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73813cbbbc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73813cbbbc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73813cbbbc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73813cbbbc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73813cbbbc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73813cbbbc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73813cbbbc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73813cbbbc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6f1cd036b8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6f1cd036b8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6e859e29e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6e859e29e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58d9262195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58d9262195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6e859e29ed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6e859e29ed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6e859e29ed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6e859e29ed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6e859e29ed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6e859e29ed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58d9262195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58d9262195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6f1cd036b8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6f1cd036b8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8607e8f931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8607e8f931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a426ba657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a426ba657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8607e8f931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8607e8f931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8607e8f931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8607e8f931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6e859e29ed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6e859e29ed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6f1cd036b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6f1cd036b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6e859e29ed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6e859e29ed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6e859e29ed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6e859e29ed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56e08aa170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56e08aa170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a399f6a07b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a399f6a07b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a399f6a07b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a399f6a07b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6f1cd036b8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6f1cd036b8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6f1cd036b8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6f1cd036b8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6f1cd036b8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6f1cd036b8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">
  <p:cSld name="AUTOLAYOUT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632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13"/>
          <p:cNvSpPr/>
          <p:nvPr/>
        </p:nvSpPr>
        <p:spPr>
          <a:xfrm>
            <a:off x="25" y="0"/>
            <a:ext cx="9143982" cy="3277800"/>
          </a:xfrm>
          <a:prstGeom prst="flowChartDocumen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13"/>
          <p:cNvSpPr txBox="1"/>
          <p:nvPr>
            <p:ph type="ctrTitle"/>
          </p:nvPr>
        </p:nvSpPr>
        <p:spPr>
          <a:xfrm>
            <a:off x="311700" y="3537800"/>
            <a:ext cx="8097600" cy="10059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67" name="Google Shape;67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 1">
  <p:cSld name="AUTOLAYOUT_1">
    <p:bg>
      <p:bgPr>
        <a:solidFill>
          <a:srgbClr val="FFFFFF"/>
        </a:solid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14"/>
          <p:cNvSpPr/>
          <p:nvPr/>
        </p:nvSpPr>
        <p:spPr>
          <a:xfrm>
            <a:off x="0" y="25"/>
            <a:ext cx="4011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14"/>
          <p:cNvSpPr txBox="1"/>
          <p:nvPr>
            <p:ph type="ctrTitle"/>
          </p:nvPr>
        </p:nvSpPr>
        <p:spPr>
          <a:xfrm>
            <a:off x="315175" y="1181100"/>
            <a:ext cx="3224400" cy="15858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2" name="Google Shape;72;p14"/>
          <p:cNvSpPr txBox="1"/>
          <p:nvPr>
            <p:ph idx="1" type="subTitle"/>
          </p:nvPr>
        </p:nvSpPr>
        <p:spPr>
          <a:xfrm>
            <a:off x="315175" y="2919525"/>
            <a:ext cx="3224400" cy="6333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3" name="Google Shape;73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1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1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1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1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1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1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1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1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 2">
  <p:cSld name="AUTOLAYOUT_2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632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5"/>
          <p:cNvSpPr/>
          <p:nvPr/>
        </p:nvSpPr>
        <p:spPr>
          <a:xfrm>
            <a:off x="25" y="0"/>
            <a:ext cx="9143982" cy="3277800"/>
          </a:xfrm>
          <a:prstGeom prst="flowChartDocumen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15"/>
          <p:cNvSpPr txBox="1"/>
          <p:nvPr>
            <p:ph type="ctrTitle"/>
          </p:nvPr>
        </p:nvSpPr>
        <p:spPr>
          <a:xfrm>
            <a:off x="311700" y="3537800"/>
            <a:ext cx="8097600" cy="10059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78" name="Google Shape;78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 3">
  <p:cSld name="AUTOLAYOUT_3">
    <p:bg>
      <p:bgPr>
        <a:solidFill>
          <a:srgbClr val="FFFFFF"/>
        </a:solid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6"/>
          <p:cNvSpPr txBox="1"/>
          <p:nvPr>
            <p:ph type="title"/>
          </p:nvPr>
        </p:nvSpPr>
        <p:spPr>
          <a:xfrm>
            <a:off x="304475" y="307825"/>
            <a:ext cx="4779300" cy="14181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2" name="Google Shape;82;p16"/>
          <p:cNvSpPr txBox="1"/>
          <p:nvPr>
            <p:ph idx="1" type="body"/>
          </p:nvPr>
        </p:nvSpPr>
        <p:spPr>
          <a:xfrm>
            <a:off x="304475" y="1808125"/>
            <a:ext cx="4779300" cy="3013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 sz="1200">
                <a:solidFill>
                  <a:schemeClr val="dk2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 sz="1200">
                <a:solidFill>
                  <a:schemeClr val="dk2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 sz="1200">
                <a:solidFill>
                  <a:schemeClr val="dk2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 sz="1200">
                <a:solidFill>
                  <a:schemeClr val="dk2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 sz="1200">
                <a:solidFill>
                  <a:schemeClr val="dk2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 sz="1200">
                <a:solidFill>
                  <a:schemeClr val="dk2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 sz="1200">
                <a:solidFill>
                  <a:schemeClr val="dk2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Char char="■"/>
              <a:defRPr sz="1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3" name="Google Shape;83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 4">
  <p:cSld name="AUTOLAYOUT_4">
    <p:bg>
      <p:bgPr>
        <a:solidFill>
          <a:srgbClr val="FFFFFF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7"/>
          <p:cNvSpPr txBox="1"/>
          <p:nvPr>
            <p:ph type="title"/>
          </p:nvPr>
        </p:nvSpPr>
        <p:spPr>
          <a:xfrm>
            <a:off x="311700" y="2540450"/>
            <a:ext cx="3119700" cy="2036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7" name="Google Shape;87;p17"/>
          <p:cNvSpPr txBox="1"/>
          <p:nvPr>
            <p:ph idx="1" type="body"/>
          </p:nvPr>
        </p:nvSpPr>
        <p:spPr>
          <a:xfrm>
            <a:off x="3529200" y="2540450"/>
            <a:ext cx="5295300" cy="2036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  <a:defRPr sz="16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8" name="Google Shape;88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 5">
  <p:cSld name="AUTOLAYOUT_5">
    <p:bg>
      <p:bgPr>
        <a:solidFill>
          <a:srgbClr val="FFFFFF"/>
        </a:solid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/>
          <p:nvPr/>
        </p:nvSpPr>
        <p:spPr>
          <a:xfrm>
            <a:off x="3047650" y="0"/>
            <a:ext cx="60963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2" name="Google Shape;92;p18"/>
          <p:cNvGrpSpPr/>
          <p:nvPr/>
        </p:nvGrpSpPr>
        <p:grpSpPr>
          <a:xfrm>
            <a:off x="2" y="4713898"/>
            <a:ext cx="3047923" cy="429600"/>
            <a:chOff x="-73" y="4713898"/>
            <a:chExt cx="3047923" cy="429600"/>
          </a:xfrm>
        </p:grpSpPr>
        <p:sp>
          <p:nvSpPr>
            <p:cNvPr id="93" name="Google Shape;93;p18"/>
            <p:cNvSpPr/>
            <p:nvPr/>
          </p:nvSpPr>
          <p:spPr>
            <a:xfrm rot="-5400000">
              <a:off x="2452050" y="4547698"/>
              <a:ext cx="429600" cy="762000"/>
            </a:xfrm>
            <a:prstGeom prst="rtTriangl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18"/>
            <p:cNvSpPr/>
            <p:nvPr/>
          </p:nvSpPr>
          <p:spPr>
            <a:xfrm rot="-5400000">
              <a:off x="928119" y="4547698"/>
              <a:ext cx="429600" cy="762000"/>
            </a:xfrm>
            <a:prstGeom prst="rtTriangle">
              <a:avLst/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18"/>
            <p:cNvSpPr/>
            <p:nvPr/>
          </p:nvSpPr>
          <p:spPr>
            <a:xfrm flipH="1" rot="5400000">
              <a:off x="1689952" y="4547698"/>
              <a:ext cx="429600" cy="762000"/>
            </a:xfrm>
            <a:prstGeom prst="rtTriangle">
              <a:avLst/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18"/>
            <p:cNvSpPr/>
            <p:nvPr/>
          </p:nvSpPr>
          <p:spPr>
            <a:xfrm flipH="1" rot="5400000">
              <a:off x="166127" y="4547698"/>
              <a:ext cx="429600" cy="762000"/>
            </a:xfrm>
            <a:prstGeom prst="rtTriangle">
              <a:avLst/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7" name="Google Shape;97;p18"/>
          <p:cNvSpPr txBox="1"/>
          <p:nvPr>
            <p:ph type="title"/>
          </p:nvPr>
        </p:nvSpPr>
        <p:spPr>
          <a:xfrm>
            <a:off x="185350" y="679625"/>
            <a:ext cx="2683200" cy="10425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rgbClr val="21212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rgbClr val="21212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rgbClr val="21212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rgbClr val="21212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rgbClr val="21212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rgbClr val="21212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rgbClr val="21212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rgbClr val="21212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rgbClr val="212121"/>
                </a:solidFill>
              </a:defRPr>
            </a:lvl9pPr>
          </a:lstStyle>
          <a:p/>
        </p:txBody>
      </p:sp>
      <p:sp>
        <p:nvSpPr>
          <p:cNvPr id="98" name="Google Shape;98;p18"/>
          <p:cNvSpPr txBox="1"/>
          <p:nvPr>
            <p:ph idx="1" type="body"/>
          </p:nvPr>
        </p:nvSpPr>
        <p:spPr>
          <a:xfrm>
            <a:off x="185350" y="1798300"/>
            <a:ext cx="2683200" cy="25401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600"/>
              <a:buChar char="●"/>
              <a:defRPr sz="1600">
                <a:solidFill>
                  <a:srgbClr val="61616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16161"/>
              </a:buClr>
              <a:buSzPts val="1400"/>
              <a:buChar char="○"/>
              <a:defRPr sz="1400">
                <a:solidFill>
                  <a:srgbClr val="61616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16161"/>
              </a:buClr>
              <a:buSzPts val="1400"/>
              <a:buChar char="■"/>
              <a:defRPr sz="1400">
                <a:solidFill>
                  <a:srgbClr val="61616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16161"/>
              </a:buClr>
              <a:buSzPts val="1400"/>
              <a:buChar char="●"/>
              <a:defRPr sz="1400">
                <a:solidFill>
                  <a:srgbClr val="61616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16161"/>
              </a:buClr>
              <a:buSzPts val="1400"/>
              <a:buChar char="○"/>
              <a:defRPr sz="1400">
                <a:solidFill>
                  <a:srgbClr val="61616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16161"/>
              </a:buClr>
              <a:buSzPts val="1400"/>
              <a:buChar char="■"/>
              <a:defRPr sz="1400">
                <a:solidFill>
                  <a:srgbClr val="61616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16161"/>
              </a:buClr>
              <a:buSzPts val="1400"/>
              <a:buChar char="●"/>
              <a:defRPr sz="1400">
                <a:solidFill>
                  <a:srgbClr val="61616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16161"/>
              </a:buClr>
              <a:buSzPts val="1400"/>
              <a:buChar char="○"/>
              <a:defRPr sz="1400">
                <a:solidFill>
                  <a:srgbClr val="61616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616161"/>
              </a:buClr>
              <a:buSzPts val="1400"/>
              <a:buChar char="■"/>
              <a:defRPr sz="1400">
                <a:solidFill>
                  <a:srgbClr val="616161"/>
                </a:solidFill>
              </a:defRPr>
            </a:lvl9pPr>
          </a:lstStyle>
          <a:p/>
        </p:txBody>
      </p:sp>
      <p:sp>
        <p:nvSpPr>
          <p:cNvPr id="99" name="Google Shape;99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 6">
  <p:cSld name="AUTOLAYOUT_6">
    <p:bg>
      <p:bgPr>
        <a:solidFill>
          <a:srgbClr val="FFFFFF"/>
        </a:solid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9"/>
          <p:cNvSpPr/>
          <p:nvPr/>
        </p:nvSpPr>
        <p:spPr>
          <a:xfrm>
            <a:off x="3047650" y="0"/>
            <a:ext cx="60963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3" name="Google Shape;103;p19"/>
          <p:cNvGrpSpPr/>
          <p:nvPr/>
        </p:nvGrpSpPr>
        <p:grpSpPr>
          <a:xfrm>
            <a:off x="2" y="4713898"/>
            <a:ext cx="3047923" cy="429600"/>
            <a:chOff x="-73" y="4713898"/>
            <a:chExt cx="3047923" cy="429600"/>
          </a:xfrm>
        </p:grpSpPr>
        <p:sp>
          <p:nvSpPr>
            <p:cNvPr id="104" name="Google Shape;104;p19"/>
            <p:cNvSpPr/>
            <p:nvPr/>
          </p:nvSpPr>
          <p:spPr>
            <a:xfrm rot="-5400000">
              <a:off x="2452050" y="4547698"/>
              <a:ext cx="429600" cy="762000"/>
            </a:xfrm>
            <a:prstGeom prst="rtTriangl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19"/>
            <p:cNvSpPr/>
            <p:nvPr/>
          </p:nvSpPr>
          <p:spPr>
            <a:xfrm rot="-5400000">
              <a:off x="928119" y="4547698"/>
              <a:ext cx="429600" cy="762000"/>
            </a:xfrm>
            <a:prstGeom prst="rtTriangle">
              <a:avLst/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19"/>
            <p:cNvSpPr/>
            <p:nvPr/>
          </p:nvSpPr>
          <p:spPr>
            <a:xfrm flipH="1" rot="5400000">
              <a:off x="1689952" y="4547698"/>
              <a:ext cx="429600" cy="762000"/>
            </a:xfrm>
            <a:prstGeom prst="rtTriangle">
              <a:avLst/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19"/>
            <p:cNvSpPr/>
            <p:nvPr/>
          </p:nvSpPr>
          <p:spPr>
            <a:xfrm flipH="1" rot="5400000">
              <a:off x="166127" y="4547698"/>
              <a:ext cx="429600" cy="762000"/>
            </a:xfrm>
            <a:prstGeom prst="rtTriangle">
              <a:avLst/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8" name="Google Shape;108;p19"/>
          <p:cNvSpPr txBox="1"/>
          <p:nvPr>
            <p:ph type="title"/>
          </p:nvPr>
        </p:nvSpPr>
        <p:spPr>
          <a:xfrm>
            <a:off x="185350" y="679625"/>
            <a:ext cx="2683200" cy="10425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rgbClr val="21212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rgbClr val="21212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rgbClr val="21212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rgbClr val="21212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rgbClr val="21212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rgbClr val="21212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rgbClr val="21212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rgbClr val="21212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rgbClr val="212121"/>
                </a:solidFill>
              </a:defRPr>
            </a:lvl9pPr>
          </a:lstStyle>
          <a:p/>
        </p:txBody>
      </p:sp>
      <p:sp>
        <p:nvSpPr>
          <p:cNvPr id="109" name="Google Shape;109;p19"/>
          <p:cNvSpPr txBox="1"/>
          <p:nvPr>
            <p:ph idx="1" type="body"/>
          </p:nvPr>
        </p:nvSpPr>
        <p:spPr>
          <a:xfrm>
            <a:off x="185350" y="1798300"/>
            <a:ext cx="2683200" cy="25401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600"/>
              <a:buChar char="●"/>
              <a:defRPr sz="1600">
                <a:solidFill>
                  <a:srgbClr val="61616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16161"/>
              </a:buClr>
              <a:buSzPts val="1400"/>
              <a:buChar char="○"/>
              <a:defRPr sz="1400">
                <a:solidFill>
                  <a:srgbClr val="61616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16161"/>
              </a:buClr>
              <a:buSzPts val="1400"/>
              <a:buChar char="■"/>
              <a:defRPr sz="1400">
                <a:solidFill>
                  <a:srgbClr val="61616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16161"/>
              </a:buClr>
              <a:buSzPts val="1400"/>
              <a:buChar char="●"/>
              <a:defRPr sz="1400">
                <a:solidFill>
                  <a:srgbClr val="61616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16161"/>
              </a:buClr>
              <a:buSzPts val="1400"/>
              <a:buChar char="○"/>
              <a:defRPr sz="1400">
                <a:solidFill>
                  <a:srgbClr val="61616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16161"/>
              </a:buClr>
              <a:buSzPts val="1400"/>
              <a:buChar char="■"/>
              <a:defRPr sz="1400">
                <a:solidFill>
                  <a:srgbClr val="61616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16161"/>
              </a:buClr>
              <a:buSzPts val="1400"/>
              <a:buChar char="●"/>
              <a:defRPr sz="1400">
                <a:solidFill>
                  <a:srgbClr val="61616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16161"/>
              </a:buClr>
              <a:buSzPts val="1400"/>
              <a:buChar char="○"/>
              <a:defRPr sz="1400">
                <a:solidFill>
                  <a:srgbClr val="61616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616161"/>
              </a:buClr>
              <a:buSzPts val="1400"/>
              <a:buChar char="■"/>
              <a:defRPr sz="1400">
                <a:solidFill>
                  <a:srgbClr val="616161"/>
                </a:solidFill>
              </a:defRPr>
            </a:lvl9pPr>
          </a:lstStyle>
          <a:p/>
        </p:txBody>
      </p:sp>
      <p:sp>
        <p:nvSpPr>
          <p:cNvPr id="110" name="Google Shape;110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 7">
  <p:cSld name="AUTOLAYOUT_7">
    <p:bg>
      <p:bgPr>
        <a:solidFill>
          <a:srgbClr val="FFFFFF"/>
        </a:solid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0"/>
          <p:cNvSpPr/>
          <p:nvPr/>
        </p:nvSpPr>
        <p:spPr>
          <a:xfrm>
            <a:off x="3047650" y="0"/>
            <a:ext cx="60963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4" name="Google Shape;114;p20"/>
          <p:cNvGrpSpPr/>
          <p:nvPr/>
        </p:nvGrpSpPr>
        <p:grpSpPr>
          <a:xfrm>
            <a:off x="2" y="4713898"/>
            <a:ext cx="3047923" cy="429600"/>
            <a:chOff x="-73" y="4713898"/>
            <a:chExt cx="3047923" cy="429600"/>
          </a:xfrm>
        </p:grpSpPr>
        <p:sp>
          <p:nvSpPr>
            <p:cNvPr id="115" name="Google Shape;115;p20"/>
            <p:cNvSpPr/>
            <p:nvPr/>
          </p:nvSpPr>
          <p:spPr>
            <a:xfrm rot="-5400000">
              <a:off x="2452050" y="4547698"/>
              <a:ext cx="429600" cy="762000"/>
            </a:xfrm>
            <a:prstGeom prst="rtTriangl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20"/>
            <p:cNvSpPr/>
            <p:nvPr/>
          </p:nvSpPr>
          <p:spPr>
            <a:xfrm rot="-5400000">
              <a:off x="928119" y="4547698"/>
              <a:ext cx="429600" cy="762000"/>
            </a:xfrm>
            <a:prstGeom prst="rtTriangle">
              <a:avLst/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20"/>
            <p:cNvSpPr/>
            <p:nvPr/>
          </p:nvSpPr>
          <p:spPr>
            <a:xfrm flipH="1" rot="5400000">
              <a:off x="1689952" y="4547698"/>
              <a:ext cx="429600" cy="762000"/>
            </a:xfrm>
            <a:prstGeom prst="rtTriangle">
              <a:avLst/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20"/>
            <p:cNvSpPr/>
            <p:nvPr/>
          </p:nvSpPr>
          <p:spPr>
            <a:xfrm flipH="1" rot="5400000">
              <a:off x="166127" y="4547698"/>
              <a:ext cx="429600" cy="762000"/>
            </a:xfrm>
            <a:prstGeom prst="rtTriangle">
              <a:avLst/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" name="Google Shape;119;p20"/>
          <p:cNvSpPr txBox="1"/>
          <p:nvPr>
            <p:ph type="title"/>
          </p:nvPr>
        </p:nvSpPr>
        <p:spPr>
          <a:xfrm>
            <a:off x="185350" y="679625"/>
            <a:ext cx="2683200" cy="10425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rgbClr val="21212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rgbClr val="21212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rgbClr val="21212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rgbClr val="21212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rgbClr val="21212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rgbClr val="21212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rgbClr val="21212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rgbClr val="21212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rgbClr val="212121"/>
                </a:solidFill>
              </a:defRPr>
            </a:lvl9pPr>
          </a:lstStyle>
          <a:p/>
        </p:txBody>
      </p:sp>
      <p:sp>
        <p:nvSpPr>
          <p:cNvPr id="120" name="Google Shape;120;p20"/>
          <p:cNvSpPr txBox="1"/>
          <p:nvPr>
            <p:ph idx="1" type="body"/>
          </p:nvPr>
        </p:nvSpPr>
        <p:spPr>
          <a:xfrm>
            <a:off x="185350" y="1798300"/>
            <a:ext cx="2683200" cy="25401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600"/>
              <a:buChar char="●"/>
              <a:defRPr sz="1600">
                <a:solidFill>
                  <a:srgbClr val="61616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16161"/>
              </a:buClr>
              <a:buSzPts val="1400"/>
              <a:buChar char="○"/>
              <a:defRPr sz="1400">
                <a:solidFill>
                  <a:srgbClr val="61616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16161"/>
              </a:buClr>
              <a:buSzPts val="1400"/>
              <a:buChar char="■"/>
              <a:defRPr sz="1400">
                <a:solidFill>
                  <a:srgbClr val="61616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16161"/>
              </a:buClr>
              <a:buSzPts val="1400"/>
              <a:buChar char="●"/>
              <a:defRPr sz="1400">
                <a:solidFill>
                  <a:srgbClr val="61616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16161"/>
              </a:buClr>
              <a:buSzPts val="1400"/>
              <a:buChar char="○"/>
              <a:defRPr sz="1400">
                <a:solidFill>
                  <a:srgbClr val="61616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16161"/>
              </a:buClr>
              <a:buSzPts val="1400"/>
              <a:buChar char="■"/>
              <a:defRPr sz="1400">
                <a:solidFill>
                  <a:srgbClr val="61616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16161"/>
              </a:buClr>
              <a:buSzPts val="1400"/>
              <a:buChar char="●"/>
              <a:defRPr sz="1400">
                <a:solidFill>
                  <a:srgbClr val="61616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16161"/>
              </a:buClr>
              <a:buSzPts val="1400"/>
              <a:buChar char="○"/>
              <a:defRPr sz="1400">
                <a:solidFill>
                  <a:srgbClr val="61616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616161"/>
              </a:buClr>
              <a:buSzPts val="1400"/>
              <a:buChar char="■"/>
              <a:defRPr sz="1400">
                <a:solidFill>
                  <a:srgbClr val="616161"/>
                </a:solidFill>
              </a:defRPr>
            </a:lvl9pPr>
          </a:lstStyle>
          <a:p/>
        </p:txBody>
      </p:sp>
      <p:sp>
        <p:nvSpPr>
          <p:cNvPr id="121" name="Google Shape;121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 8">
  <p:cSld name="AUTOLAYOUT_8">
    <p:bg>
      <p:bgPr>
        <a:solidFill>
          <a:srgbClr val="FFFFFF"/>
        </a:soli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1"/>
          <p:cNvSpPr/>
          <p:nvPr/>
        </p:nvSpPr>
        <p:spPr>
          <a:xfrm>
            <a:off x="3047650" y="0"/>
            <a:ext cx="60963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5" name="Google Shape;125;p21"/>
          <p:cNvGrpSpPr/>
          <p:nvPr/>
        </p:nvGrpSpPr>
        <p:grpSpPr>
          <a:xfrm>
            <a:off x="2" y="4713898"/>
            <a:ext cx="3047923" cy="429600"/>
            <a:chOff x="-73" y="4713898"/>
            <a:chExt cx="3047923" cy="429600"/>
          </a:xfrm>
        </p:grpSpPr>
        <p:sp>
          <p:nvSpPr>
            <p:cNvPr id="126" name="Google Shape;126;p21"/>
            <p:cNvSpPr/>
            <p:nvPr/>
          </p:nvSpPr>
          <p:spPr>
            <a:xfrm rot="-5400000">
              <a:off x="2452050" y="4547698"/>
              <a:ext cx="429600" cy="762000"/>
            </a:xfrm>
            <a:prstGeom prst="rtTriangl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21"/>
            <p:cNvSpPr/>
            <p:nvPr/>
          </p:nvSpPr>
          <p:spPr>
            <a:xfrm rot="-5400000">
              <a:off x="928119" y="4547698"/>
              <a:ext cx="429600" cy="762000"/>
            </a:xfrm>
            <a:prstGeom prst="rtTriangle">
              <a:avLst/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21"/>
            <p:cNvSpPr/>
            <p:nvPr/>
          </p:nvSpPr>
          <p:spPr>
            <a:xfrm flipH="1" rot="5400000">
              <a:off x="1689952" y="4547698"/>
              <a:ext cx="429600" cy="762000"/>
            </a:xfrm>
            <a:prstGeom prst="rtTriangle">
              <a:avLst/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21"/>
            <p:cNvSpPr/>
            <p:nvPr/>
          </p:nvSpPr>
          <p:spPr>
            <a:xfrm flipH="1" rot="5400000">
              <a:off x="166127" y="4547698"/>
              <a:ext cx="429600" cy="762000"/>
            </a:xfrm>
            <a:prstGeom prst="rtTriangle">
              <a:avLst/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0" name="Google Shape;130;p21"/>
          <p:cNvSpPr txBox="1"/>
          <p:nvPr>
            <p:ph type="title"/>
          </p:nvPr>
        </p:nvSpPr>
        <p:spPr>
          <a:xfrm>
            <a:off x="185350" y="679625"/>
            <a:ext cx="2683200" cy="10425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rgbClr val="21212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rgbClr val="21212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rgbClr val="21212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rgbClr val="21212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rgbClr val="21212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rgbClr val="21212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rgbClr val="21212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rgbClr val="21212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rgbClr val="212121"/>
                </a:solidFill>
              </a:defRPr>
            </a:lvl9pPr>
          </a:lstStyle>
          <a:p/>
        </p:txBody>
      </p:sp>
      <p:sp>
        <p:nvSpPr>
          <p:cNvPr id="131" name="Google Shape;131;p21"/>
          <p:cNvSpPr txBox="1"/>
          <p:nvPr>
            <p:ph idx="1" type="body"/>
          </p:nvPr>
        </p:nvSpPr>
        <p:spPr>
          <a:xfrm>
            <a:off x="185350" y="1798300"/>
            <a:ext cx="2683200" cy="25401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600"/>
              <a:buChar char="●"/>
              <a:defRPr sz="1600">
                <a:solidFill>
                  <a:srgbClr val="61616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16161"/>
              </a:buClr>
              <a:buSzPts val="1400"/>
              <a:buChar char="○"/>
              <a:defRPr sz="1400">
                <a:solidFill>
                  <a:srgbClr val="61616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16161"/>
              </a:buClr>
              <a:buSzPts val="1400"/>
              <a:buChar char="■"/>
              <a:defRPr sz="1400">
                <a:solidFill>
                  <a:srgbClr val="61616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16161"/>
              </a:buClr>
              <a:buSzPts val="1400"/>
              <a:buChar char="●"/>
              <a:defRPr sz="1400">
                <a:solidFill>
                  <a:srgbClr val="61616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16161"/>
              </a:buClr>
              <a:buSzPts val="1400"/>
              <a:buChar char="○"/>
              <a:defRPr sz="1400">
                <a:solidFill>
                  <a:srgbClr val="61616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16161"/>
              </a:buClr>
              <a:buSzPts val="1400"/>
              <a:buChar char="■"/>
              <a:defRPr sz="1400">
                <a:solidFill>
                  <a:srgbClr val="61616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16161"/>
              </a:buClr>
              <a:buSzPts val="1400"/>
              <a:buChar char="●"/>
              <a:defRPr sz="1400">
                <a:solidFill>
                  <a:srgbClr val="61616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16161"/>
              </a:buClr>
              <a:buSzPts val="1400"/>
              <a:buChar char="○"/>
              <a:defRPr sz="1400">
                <a:solidFill>
                  <a:srgbClr val="61616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616161"/>
              </a:buClr>
              <a:buSzPts val="1400"/>
              <a:buChar char="■"/>
              <a:defRPr sz="1400">
                <a:solidFill>
                  <a:srgbClr val="616161"/>
                </a:solidFill>
              </a:defRPr>
            </a:lvl9pPr>
          </a:lstStyle>
          <a:p/>
        </p:txBody>
      </p:sp>
      <p:sp>
        <p:nvSpPr>
          <p:cNvPr id="132" name="Google Shape;132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 9">
  <p:cSld name="AUTOLAYOUT_9">
    <p:bg>
      <p:bgPr>
        <a:solidFill>
          <a:srgbClr val="FFFFFF"/>
        </a:solid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22"/>
          <p:cNvSpPr/>
          <p:nvPr/>
        </p:nvSpPr>
        <p:spPr>
          <a:xfrm>
            <a:off x="3047650" y="0"/>
            <a:ext cx="60963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22"/>
          <p:cNvSpPr/>
          <p:nvPr/>
        </p:nvSpPr>
        <p:spPr>
          <a:xfrm>
            <a:off x="205218" y="201292"/>
            <a:ext cx="408900" cy="381900"/>
          </a:xfrm>
          <a:prstGeom prst="flowChartDelay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22"/>
          <p:cNvSpPr/>
          <p:nvPr/>
        </p:nvSpPr>
        <p:spPr>
          <a:xfrm>
            <a:off x="205218" y="201292"/>
            <a:ext cx="408900" cy="381900"/>
          </a:xfrm>
          <a:prstGeom prst="flowChartDelay">
            <a:avLst/>
          </a:prstGeom>
          <a:solidFill>
            <a:srgbClr val="FFFFFF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22"/>
          <p:cNvSpPr/>
          <p:nvPr/>
        </p:nvSpPr>
        <p:spPr>
          <a:xfrm>
            <a:off x="100882" y="201292"/>
            <a:ext cx="408900" cy="381900"/>
          </a:xfrm>
          <a:prstGeom prst="flowChartDelay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22"/>
          <p:cNvSpPr/>
          <p:nvPr/>
        </p:nvSpPr>
        <p:spPr>
          <a:xfrm>
            <a:off x="100882" y="201292"/>
            <a:ext cx="408900" cy="381900"/>
          </a:xfrm>
          <a:prstGeom prst="flowChartDelay">
            <a:avLst/>
          </a:prstGeom>
          <a:solidFill>
            <a:srgbClr val="FFFFFF">
              <a:alpha val="188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22"/>
          <p:cNvSpPr/>
          <p:nvPr/>
        </p:nvSpPr>
        <p:spPr>
          <a:xfrm>
            <a:off x="319" y="201292"/>
            <a:ext cx="408900" cy="381900"/>
          </a:xfrm>
          <a:prstGeom prst="flowChartDelay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22"/>
          <p:cNvSpPr/>
          <p:nvPr/>
        </p:nvSpPr>
        <p:spPr>
          <a:xfrm>
            <a:off x="319" y="201292"/>
            <a:ext cx="408900" cy="381900"/>
          </a:xfrm>
          <a:prstGeom prst="flowChartDelay">
            <a:avLst/>
          </a:prstGeom>
          <a:solidFill>
            <a:srgbClr val="FFFFFF">
              <a:alpha val="2509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22"/>
          <p:cNvSpPr txBox="1"/>
          <p:nvPr>
            <p:ph type="title"/>
          </p:nvPr>
        </p:nvSpPr>
        <p:spPr>
          <a:xfrm>
            <a:off x="233600" y="829550"/>
            <a:ext cx="2566200" cy="8925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1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1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1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1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1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1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1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1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3" name="Google Shape;143;p22"/>
          <p:cNvSpPr txBox="1"/>
          <p:nvPr>
            <p:ph idx="1" type="body"/>
          </p:nvPr>
        </p:nvSpPr>
        <p:spPr>
          <a:xfrm>
            <a:off x="233600" y="1798300"/>
            <a:ext cx="2566200" cy="2977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" name="Google Shape;144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 10">
  <p:cSld name="AUTOLAYOUT_10">
    <p:bg>
      <p:bgPr>
        <a:solidFill>
          <a:srgbClr val="FFFFFF"/>
        </a:solid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23"/>
          <p:cNvSpPr txBox="1"/>
          <p:nvPr>
            <p:ph type="ctrTitle"/>
          </p:nvPr>
        </p:nvSpPr>
        <p:spPr>
          <a:xfrm>
            <a:off x="1837575" y="1251525"/>
            <a:ext cx="5445900" cy="2640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0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0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Google Shape;56;p1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23" Type="http://schemas.openxmlformats.org/officeDocument/2006/relationships/theme" Target="../theme/theme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Relationship Id="rId4" Type="http://schemas.openxmlformats.org/officeDocument/2006/relationships/image" Target="../media/image11.png"/><Relationship Id="rId5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0.png"/><Relationship Id="rId4" Type="http://schemas.openxmlformats.org/officeDocument/2006/relationships/image" Target="../media/image25.png"/><Relationship Id="rId5" Type="http://schemas.openxmlformats.org/officeDocument/2006/relationships/image" Target="../media/image28.png"/><Relationship Id="rId6" Type="http://schemas.openxmlformats.org/officeDocument/2006/relationships/image" Target="../media/image3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s://www.pyimagesearch.com/2018/09/03/semantic-segmentation-with-opencv-and-deep-learning/" TargetMode="External"/></Relationships>
</file>

<file path=ppt/slides/_rels/slide31.xml.rels><?xml version="1.0" encoding="UTF-8" standalone="yes"?><Relationships xmlns="http://schemas.openxmlformats.org/package/2006/relationships"><Relationship Id="rId11" Type="http://schemas.openxmlformats.org/officeDocument/2006/relationships/hyperlink" Target="https://www.learnopencv.com/invisibility-cloak-using-color-detection-and-segmentation-with-opencv/" TargetMode="External"/><Relationship Id="rId10" Type="http://schemas.openxmlformats.org/officeDocument/2006/relationships/hyperlink" Target="https://stackoverflow.com/questions/52802910/opencv-color-segmentation-using-kmeans" TargetMode="External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1.xml"/><Relationship Id="rId3" Type="http://schemas.openxmlformats.org/officeDocument/2006/relationships/hyperlink" Target="https://docs.opencv.org/master/d2/de0/classcv_1_1hfs_1_1HfsSegment.html#a5a7ebdd324113f4fefcd246bbb5d90ce" TargetMode="External"/><Relationship Id="rId4" Type="http://schemas.openxmlformats.org/officeDocument/2006/relationships/hyperlink" Target="https://www.learnopencv.com/image-segmentation/" TargetMode="External"/><Relationship Id="rId9" Type="http://schemas.openxmlformats.org/officeDocument/2006/relationships/hyperlink" Target="https://www.pyimagesearch.com/2014/05/26/opencv-python-k-means-color-clustering/" TargetMode="External"/><Relationship Id="rId5" Type="http://schemas.openxmlformats.org/officeDocument/2006/relationships/hyperlink" Target="https://www.pyimagesearch.com/2018/09/03/semantic-segmentation-with-opencv-and-deep-learning/" TargetMode="External"/><Relationship Id="rId6" Type="http://schemas.openxmlformats.org/officeDocument/2006/relationships/hyperlink" Target="http://mmcheng.net/hfs/" TargetMode="External"/><Relationship Id="rId7" Type="http://schemas.openxmlformats.org/officeDocument/2006/relationships/hyperlink" Target="https://github.com/yun-liu/hfs" TargetMode="External"/><Relationship Id="rId8" Type="http://schemas.openxmlformats.org/officeDocument/2006/relationships/hyperlink" Target="https://drive.google.com/file/d/1marLbZgH1ccH3UCmEydoMBtEXIzVJm0d/view?usp=sharing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Relationship Id="rId4" Type="http://schemas.openxmlformats.org/officeDocument/2006/relationships/image" Target="../media/image1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2.png"/><Relationship Id="rId4" Type="http://schemas.openxmlformats.org/officeDocument/2006/relationships/image" Target="../media/image8.png"/><Relationship Id="rId5" Type="http://schemas.openxmlformats.org/officeDocument/2006/relationships/image" Target="../media/image2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1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4"/>
          <p:cNvPicPr preferRelativeResize="0"/>
          <p:nvPr/>
        </p:nvPicPr>
        <p:blipFill rotWithShape="1">
          <a:blip r:embed="rId3">
            <a:alphaModFix/>
          </a:blip>
          <a:srcRect b="5494" l="2179" r="15570" t="6033"/>
          <a:stretch/>
        </p:blipFill>
        <p:spPr>
          <a:xfrm>
            <a:off x="3012725" y="296338"/>
            <a:ext cx="6131276" cy="45508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54" name="Google Shape;154;p24"/>
          <p:cNvSpPr txBox="1"/>
          <p:nvPr>
            <p:ph type="ctrTitle"/>
          </p:nvPr>
        </p:nvSpPr>
        <p:spPr>
          <a:xfrm>
            <a:off x="315175" y="1181100"/>
            <a:ext cx="3224400" cy="158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Segmentación</a:t>
            </a:r>
            <a:endParaRPr/>
          </a:p>
        </p:txBody>
      </p:sp>
      <p:sp>
        <p:nvSpPr>
          <p:cNvPr id="155" name="Google Shape;155;p24"/>
          <p:cNvSpPr txBox="1"/>
          <p:nvPr>
            <p:ph idx="1" type="subTitle"/>
          </p:nvPr>
        </p:nvSpPr>
        <p:spPr>
          <a:xfrm>
            <a:off x="315175" y="2919525"/>
            <a:ext cx="3224400" cy="63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Visión artificial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Alejandro Silvestri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Segmentación final</a:t>
            </a:r>
            <a:endParaRPr/>
          </a:p>
        </p:txBody>
      </p:sp>
      <p:sp>
        <p:nvSpPr>
          <p:cNvPr id="221" name="Google Shape;221;p33"/>
          <p:cNvSpPr txBox="1"/>
          <p:nvPr>
            <p:ph idx="1" type="body"/>
          </p:nvPr>
        </p:nvSpPr>
        <p:spPr>
          <a:xfrm>
            <a:off x="471900" y="1712850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Sandía dividida en 4 colores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"/>
              <a:t>Rojo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"/>
              <a:t>Verde oscuro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"/>
              <a:t>Verde claro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"/>
              <a:t>Blanco (fondo)</a:t>
            </a:r>
            <a:endParaRPr/>
          </a:p>
        </p:txBody>
      </p:sp>
      <p:pic>
        <p:nvPicPr>
          <p:cNvPr id="222" name="Google Shape;22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" y="3140275"/>
            <a:ext cx="2003222" cy="20032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70390" y="3140280"/>
            <a:ext cx="2003222" cy="20032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40775" y="3140280"/>
            <a:ext cx="2003222" cy="20032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Visualización de la segmentación</a:t>
            </a:r>
            <a:endParaRPr/>
          </a:p>
        </p:txBody>
      </p:sp>
      <p:sp>
        <p:nvSpPr>
          <p:cNvPr id="230" name="Google Shape;230;p34"/>
          <p:cNvSpPr txBox="1"/>
          <p:nvPr>
            <p:ph idx="1" type="body"/>
          </p:nvPr>
        </p:nvSpPr>
        <p:spPr>
          <a:xfrm>
            <a:off x="471900" y="1919075"/>
            <a:ext cx="867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5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inRange(imagenHSV, Scalar(0, 120, 70), Scalar(10, 255, 255), mascaraResultante);</a:t>
            </a:r>
            <a:endParaRPr/>
          </a:p>
        </p:txBody>
      </p:sp>
      <p:pic>
        <p:nvPicPr>
          <p:cNvPr id="231" name="Google Shape;23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857500"/>
            <a:ext cx="9144000" cy="228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Google Shape;236;p35"/>
          <p:cNvPicPr preferRelativeResize="0"/>
          <p:nvPr/>
        </p:nvPicPr>
        <p:blipFill rotWithShape="1">
          <a:blip r:embed="rId3">
            <a:alphaModFix/>
          </a:blip>
          <a:srcRect b="1700" l="0" r="0" t="1700"/>
          <a:stretch/>
        </p:blipFill>
        <p:spPr>
          <a:xfrm>
            <a:off x="25" y="11280"/>
            <a:ext cx="9143982" cy="3201930"/>
          </a:xfrm>
          <a:prstGeom prst="flowChartDocument">
            <a:avLst/>
          </a:prstGeom>
          <a:noFill/>
          <a:ln>
            <a:noFill/>
          </a:ln>
        </p:spPr>
      </p:pic>
      <p:sp>
        <p:nvSpPr>
          <p:cNvPr id="237" name="Google Shape;237;p35"/>
          <p:cNvSpPr txBox="1"/>
          <p:nvPr>
            <p:ph type="ctrTitle"/>
          </p:nvPr>
        </p:nvSpPr>
        <p:spPr>
          <a:xfrm>
            <a:off x="311700" y="3537800"/>
            <a:ext cx="8097600" cy="100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Superpixel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Superpíxel</a:t>
            </a:r>
            <a:endParaRPr/>
          </a:p>
        </p:txBody>
      </p:sp>
      <p:sp>
        <p:nvSpPr>
          <p:cNvPr id="243" name="Google Shape;243;p36"/>
          <p:cNvSpPr txBox="1"/>
          <p:nvPr>
            <p:ph idx="1" type="body"/>
          </p:nvPr>
        </p:nvSpPr>
        <p:spPr>
          <a:xfrm>
            <a:off x="0" y="1931200"/>
            <a:ext cx="2952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Se segmentan bloques visuales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En paisajes naturales no tienen sentido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En ambientes controlados pueden lograr la segmentación deseada</a:t>
            </a:r>
            <a:endParaRPr/>
          </a:p>
        </p:txBody>
      </p:sp>
      <p:pic>
        <p:nvPicPr>
          <p:cNvPr id="244" name="Google Shape;24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52750" y="1009650"/>
            <a:ext cx="6191250" cy="413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Superpixel</a:t>
            </a:r>
            <a:endParaRPr/>
          </a:p>
        </p:txBody>
      </p:sp>
      <p:sp>
        <p:nvSpPr>
          <p:cNvPr id="250" name="Google Shape;250;p37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Es un componente, un grupo de píxeles similares en aspectos de bajo nivel, como color, intensidad, rugosidad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Son entidades más naturales, que agrupan píxeles que perceptualmente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La segmentación en superpíxeles puede ser jerárquica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"/>
              <a:t>Varios niveles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"/>
              <a:t>Los niveles superiores con conjuntos de superpíxeles de niveles inferiores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Se usa para reducir la cantidad de elementos a procesar en etapas posteriores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"/>
              <a:t>Aunque a veces produce una segmentación final adecuada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8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HFC, SLIC y EGB</a:t>
            </a:r>
            <a:endParaRPr/>
          </a:p>
        </p:txBody>
      </p:sp>
      <p:sp>
        <p:nvSpPr>
          <p:cNvPr id="256" name="Google Shape;256;p38"/>
          <p:cNvSpPr txBox="1"/>
          <p:nvPr>
            <p:ph idx="1" type="body"/>
          </p:nvPr>
        </p:nvSpPr>
        <p:spPr>
          <a:xfrm>
            <a:off x="471900" y="1919075"/>
            <a:ext cx="44655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Columnas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es"/>
              <a:t>Imagen original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"/>
              <a:t>SLIC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"/>
              <a:t>EGB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"/>
              <a:t>HFC</a:t>
            </a:r>
            <a:endParaRPr/>
          </a:p>
        </p:txBody>
      </p:sp>
      <p:pic>
        <p:nvPicPr>
          <p:cNvPr id="257" name="Google Shape;25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7398" y="0"/>
            <a:ext cx="420660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HFS: </a:t>
            </a:r>
            <a:r>
              <a:rPr lang="es"/>
              <a:t>Hierarchical</a:t>
            </a:r>
            <a:r>
              <a:rPr lang="es"/>
              <a:t> Feature Selection</a:t>
            </a:r>
            <a:endParaRPr/>
          </a:p>
        </p:txBody>
      </p:sp>
      <p:sp>
        <p:nvSpPr>
          <p:cNvPr id="263" name="Google Shape;263;p39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HFS es un algoritmo de superpixel, segmenta en tres etapas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"/>
              <a:t>SLIC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"/>
              <a:t>EGB I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"/>
              <a:t>EGB II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Produce segmentación en tiempo real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"/>
              <a:t>Tiene alta demanda computacional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"/>
              <a:t>Recomiendan usar con GPU</a:t>
            </a:r>
            <a:endParaRPr/>
          </a:p>
        </p:txBody>
      </p:sp>
      <p:pic>
        <p:nvPicPr>
          <p:cNvPr id="264" name="Google Shape;26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7300" y="3382950"/>
            <a:ext cx="4856690" cy="176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4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Uso de HFC</a:t>
            </a:r>
            <a:endParaRPr/>
          </a:p>
        </p:txBody>
      </p:sp>
      <p:sp>
        <p:nvSpPr>
          <p:cNvPr id="270" name="Google Shape;270;p40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Consolas"/>
                <a:ea typeface="Consolas"/>
                <a:cs typeface="Consolas"/>
                <a:sym typeface="Consolas"/>
              </a:rPr>
              <a:t>segmentador </a:t>
            </a:r>
            <a:r>
              <a:rPr lang="es">
                <a:latin typeface="Consolas"/>
                <a:ea typeface="Consolas"/>
                <a:cs typeface="Consolas"/>
                <a:sym typeface="Consolas"/>
              </a:rPr>
              <a:t>= cv.hfs.HfsSegment_create(parámetros)</a:t>
            </a:r>
            <a:br>
              <a:rPr lang="es">
                <a:latin typeface="Consolas"/>
                <a:ea typeface="Consolas"/>
                <a:cs typeface="Consolas"/>
                <a:sym typeface="Consolas"/>
              </a:rPr>
            </a:br>
            <a:r>
              <a:rPr lang="es">
                <a:latin typeface="Consolas"/>
                <a:ea typeface="Consolas"/>
                <a:cs typeface="Consolas"/>
                <a:sym typeface="Consolas"/>
              </a:rPr>
              <a:t>imagenDeEtiquetas = segmentador.performSegmentGpu()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El segmentador tiene 7 parámetros, cada uno para ser usado en una de las tres etapas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"/>
              <a:t>3 parámetros para SLIC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"/>
              <a:t>2 parámetros para cada una de las dos etapas EGB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"/>
              <a:t>Ajustar estos parámetros requieren comprender SLIC y EGB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p41"/>
          <p:cNvPicPr preferRelativeResize="0"/>
          <p:nvPr/>
        </p:nvPicPr>
        <p:blipFill rotWithShape="1">
          <a:blip r:embed="rId3">
            <a:alphaModFix/>
          </a:blip>
          <a:srcRect b="0" l="9632" r="9624" t="0"/>
          <a:stretch/>
        </p:blipFill>
        <p:spPr>
          <a:xfrm>
            <a:off x="25" y="11280"/>
            <a:ext cx="9143982" cy="3201930"/>
          </a:xfrm>
          <a:prstGeom prst="flowChartDocument">
            <a:avLst/>
          </a:prstGeom>
          <a:noFill/>
          <a:ln>
            <a:noFill/>
          </a:ln>
        </p:spPr>
      </p:pic>
      <p:sp>
        <p:nvSpPr>
          <p:cNvPr id="276" name="Google Shape;276;p41"/>
          <p:cNvSpPr txBox="1"/>
          <p:nvPr>
            <p:ph type="ctrTitle"/>
          </p:nvPr>
        </p:nvSpPr>
        <p:spPr>
          <a:xfrm>
            <a:off x="311700" y="3537800"/>
            <a:ext cx="8097600" cy="100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Segmentación semántica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Google Shape;281;p42"/>
          <p:cNvPicPr preferRelativeResize="0"/>
          <p:nvPr/>
        </p:nvPicPr>
        <p:blipFill rotWithShape="1">
          <a:blip r:embed="rId3">
            <a:alphaModFix/>
          </a:blip>
          <a:srcRect b="0" l="10430" r="10430" t="0"/>
          <a:stretch/>
        </p:blipFill>
        <p:spPr>
          <a:xfrm>
            <a:off x="3047650" y="0"/>
            <a:ext cx="60963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42"/>
          <p:cNvSpPr txBox="1"/>
          <p:nvPr>
            <p:ph type="title"/>
          </p:nvPr>
        </p:nvSpPr>
        <p:spPr>
          <a:xfrm>
            <a:off x="185350" y="679625"/>
            <a:ext cx="2683200" cy="104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Superpíxel</a:t>
            </a:r>
            <a:br>
              <a:rPr lang="es"/>
            </a:br>
            <a:endParaRPr/>
          </a:p>
        </p:txBody>
      </p:sp>
      <p:sp>
        <p:nvSpPr>
          <p:cNvPr id="283" name="Google Shape;283;p42"/>
          <p:cNvSpPr txBox="1"/>
          <p:nvPr>
            <p:ph idx="1" type="body"/>
          </p:nvPr>
        </p:nvSpPr>
        <p:spPr>
          <a:xfrm>
            <a:off x="185350" y="1798300"/>
            <a:ext cx="2683200" cy="254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s"/>
              <a:t>Ejemplo base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s"/>
              <a:t>A medio camino de la segmentación semántica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Proceso de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segmentación</a:t>
            </a:r>
            <a:endParaRPr/>
          </a:p>
        </p:txBody>
      </p:sp>
      <p:sp>
        <p:nvSpPr>
          <p:cNvPr id="161" name="Google Shape;161;p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Consiste en dividir una imagen en varias partes con significado visual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Pixel level segmentation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"/>
              <a:t>Cada píxel se asigna a una de las partes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"/>
              <a:t>Se asigna una etiqueta a cada píxel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Segmentación elemental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s"/>
              <a:t>Thresholding</a:t>
            </a:r>
            <a:r>
              <a:rPr lang="es"/>
              <a:t> es el método de segmentación binaria más elemental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s"/>
              <a:t>Componentes conectados</a:t>
            </a:r>
            <a:r>
              <a:rPr lang="es"/>
              <a:t> produce varias zonas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El resultado de una segmentación se puede expresar como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"/>
              <a:t>Contornos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"/>
              <a:t>Imagen binaria o de etiquetas (como componentes conectados)</a:t>
            </a:r>
            <a:endParaRPr/>
          </a:p>
        </p:txBody>
      </p:sp>
      <p:pic>
        <p:nvPicPr>
          <p:cNvPr id="162" name="Google Shape;16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58250" y="0"/>
            <a:ext cx="5185750" cy="172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" name="Google Shape;288;p43"/>
          <p:cNvPicPr preferRelativeResize="0"/>
          <p:nvPr/>
        </p:nvPicPr>
        <p:blipFill rotWithShape="1">
          <a:blip r:embed="rId3">
            <a:alphaModFix/>
          </a:blip>
          <a:srcRect b="0" l="10796" r="10796" t="0"/>
          <a:stretch/>
        </p:blipFill>
        <p:spPr>
          <a:xfrm>
            <a:off x="3047650" y="0"/>
            <a:ext cx="609635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43"/>
          <p:cNvSpPr txBox="1"/>
          <p:nvPr>
            <p:ph type="title"/>
          </p:nvPr>
        </p:nvSpPr>
        <p:spPr>
          <a:xfrm>
            <a:off x="185350" y="679625"/>
            <a:ext cx="2683200" cy="104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Segmentación semántica</a:t>
            </a:r>
            <a:endParaRPr/>
          </a:p>
        </p:txBody>
      </p:sp>
      <p:sp>
        <p:nvSpPr>
          <p:cNvPr id="290" name="Google Shape;290;p43"/>
          <p:cNvSpPr txBox="1"/>
          <p:nvPr>
            <p:ph idx="1" type="body"/>
          </p:nvPr>
        </p:nvSpPr>
        <p:spPr>
          <a:xfrm>
            <a:off x="185350" y="1798300"/>
            <a:ext cx="2683200" cy="254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s"/>
              <a:t>Asigna una etiqueta significante (una clase) a cada píxel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s"/>
              <a:t>Usa aprendizaje automático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s"/>
              <a:t>Las personas están en rojo, pero no están individualizadas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Google Shape;295;p44"/>
          <p:cNvPicPr preferRelativeResize="0"/>
          <p:nvPr/>
        </p:nvPicPr>
        <p:blipFill rotWithShape="1">
          <a:blip r:embed="rId3">
            <a:alphaModFix/>
          </a:blip>
          <a:srcRect b="0" l="10430" r="10430" t="0"/>
          <a:stretch/>
        </p:blipFill>
        <p:spPr>
          <a:xfrm>
            <a:off x="3047650" y="0"/>
            <a:ext cx="60963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44"/>
          <p:cNvSpPr txBox="1"/>
          <p:nvPr>
            <p:ph type="title"/>
          </p:nvPr>
        </p:nvSpPr>
        <p:spPr>
          <a:xfrm>
            <a:off x="185350" y="679625"/>
            <a:ext cx="2683200" cy="104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Segmentación instanciada</a:t>
            </a:r>
            <a:endParaRPr/>
          </a:p>
        </p:txBody>
      </p:sp>
      <p:sp>
        <p:nvSpPr>
          <p:cNvPr id="297" name="Google Shape;297;p44"/>
          <p:cNvSpPr txBox="1"/>
          <p:nvPr>
            <p:ph idx="1" type="body"/>
          </p:nvPr>
        </p:nvSpPr>
        <p:spPr>
          <a:xfrm>
            <a:off x="185350" y="1798300"/>
            <a:ext cx="2683200" cy="254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s"/>
              <a:t>Se basa en la detección de objetos individuales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s"/>
              <a:t>En este caso las personas están individualizadas, pero falta el resto de la imagen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45"/>
          <p:cNvPicPr preferRelativeResize="0"/>
          <p:nvPr/>
        </p:nvPicPr>
        <p:blipFill rotWithShape="1">
          <a:blip r:embed="rId3">
            <a:alphaModFix/>
          </a:blip>
          <a:srcRect b="0" l="10796" r="10796" t="0"/>
          <a:stretch/>
        </p:blipFill>
        <p:spPr>
          <a:xfrm>
            <a:off x="3047650" y="0"/>
            <a:ext cx="609635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45"/>
          <p:cNvSpPr txBox="1"/>
          <p:nvPr>
            <p:ph type="title"/>
          </p:nvPr>
        </p:nvSpPr>
        <p:spPr>
          <a:xfrm>
            <a:off x="185350" y="679625"/>
            <a:ext cx="2683200" cy="104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Segmentación panóptica</a:t>
            </a:r>
            <a:endParaRPr/>
          </a:p>
        </p:txBody>
      </p:sp>
      <p:sp>
        <p:nvSpPr>
          <p:cNvPr id="304" name="Google Shape;304;p45"/>
          <p:cNvSpPr txBox="1"/>
          <p:nvPr>
            <p:ph idx="1" type="body"/>
          </p:nvPr>
        </p:nvSpPr>
        <p:spPr>
          <a:xfrm>
            <a:off x="185350" y="1798300"/>
            <a:ext cx="2683200" cy="254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s"/>
              <a:t>Combinación de segmentaciones semánticas e instanciada, para individualizar personas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"/>
              <a:t>En este caso, los árboles no están individualizados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ENET: Efficient neural NETwork</a:t>
            </a:r>
            <a:endParaRPr/>
          </a:p>
        </p:txBody>
      </p:sp>
      <p:sp>
        <p:nvSpPr>
          <p:cNvPr id="310" name="Google Shape;310;p46"/>
          <p:cNvSpPr txBox="1"/>
          <p:nvPr>
            <p:ph idx="1" type="body"/>
          </p:nvPr>
        </p:nvSpPr>
        <p:spPr>
          <a:xfrm>
            <a:off x="0" y="1919075"/>
            <a:ext cx="49194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s">
                <a:latin typeface="Arial"/>
                <a:ea typeface="Arial"/>
                <a:cs typeface="Arial"/>
                <a:sym typeface="Arial"/>
              </a:rPr>
              <a:t>ENet</a:t>
            </a:r>
            <a:r>
              <a:rPr lang="es">
                <a:latin typeface="Arial"/>
                <a:ea typeface="Arial"/>
                <a:cs typeface="Arial"/>
                <a:sym typeface="Arial"/>
              </a:rPr>
              <a:t>: A Deep Neural Network Architecture for Real-Time Semantic Segmentation, paper de </a:t>
            </a:r>
            <a:r>
              <a:rPr b="1" lang="es">
                <a:latin typeface="Arial"/>
                <a:ea typeface="Arial"/>
                <a:cs typeface="Arial"/>
                <a:sym typeface="Arial"/>
              </a:rPr>
              <a:t>2016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</a:pPr>
            <a:r>
              <a:rPr lang="es">
                <a:latin typeface="Arial"/>
                <a:ea typeface="Arial"/>
                <a:cs typeface="Arial"/>
                <a:sym typeface="Arial"/>
              </a:rPr>
              <a:t>hoy superado por Mask R-CNN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es">
                <a:latin typeface="Arial"/>
                <a:ea typeface="Arial"/>
                <a:cs typeface="Arial"/>
                <a:sym typeface="Arial"/>
              </a:rPr>
              <a:t>Es una nueva arquitectura con el objeto de aumentar la velocidad de detección, a costa de perder precisión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es">
                <a:latin typeface="Arial"/>
                <a:ea typeface="Arial"/>
                <a:cs typeface="Arial"/>
                <a:sym typeface="Arial"/>
              </a:rPr>
              <a:t>Es </a:t>
            </a:r>
            <a:r>
              <a:rPr b="1" lang="es">
                <a:latin typeface="Arial"/>
                <a:ea typeface="Arial"/>
                <a:cs typeface="Arial"/>
                <a:sym typeface="Arial"/>
              </a:rPr>
              <a:t>20 veces más rápida</a:t>
            </a:r>
            <a:r>
              <a:rPr lang="es">
                <a:latin typeface="Arial"/>
                <a:ea typeface="Arial"/>
                <a:cs typeface="Arial"/>
                <a:sym typeface="Arial"/>
              </a:rPr>
              <a:t> que la arquitectura DNN tradicional para segmentación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1" name="Google Shape;311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9400" y="2284852"/>
            <a:ext cx="4224600" cy="28586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4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El clasificador está entrenado para distinguir estas clases</a:t>
            </a:r>
            <a:endParaRPr/>
          </a:p>
        </p:txBody>
      </p:sp>
      <p:sp>
        <p:nvSpPr>
          <p:cNvPr id="317" name="Google Shape;317;p4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Sin etiqueta (fondo general)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Calle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Vereda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Edificio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Pared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Cerco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Poste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Semáforo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Señal de tránsito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Vegetación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4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Terreno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Cielo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Persona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Ciclista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Auto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Camión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Colectivo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Tren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Moto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Bicicleta</a:t>
            </a:r>
            <a:endParaRPr/>
          </a:p>
        </p:txBody>
      </p:sp>
      <p:pic>
        <p:nvPicPr>
          <p:cNvPr id="319" name="Google Shape;319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01023" y="1874750"/>
            <a:ext cx="2042974" cy="326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p48"/>
          <p:cNvPicPr preferRelativeResize="0"/>
          <p:nvPr/>
        </p:nvPicPr>
        <p:blipFill rotWithShape="1">
          <a:blip r:embed="rId3">
            <a:alphaModFix/>
          </a:blip>
          <a:srcRect b="0" l="16652" r="16658" t="0"/>
          <a:stretch/>
        </p:blipFill>
        <p:spPr>
          <a:xfrm>
            <a:off x="3047650" y="0"/>
            <a:ext cx="60963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48"/>
          <p:cNvSpPr txBox="1"/>
          <p:nvPr>
            <p:ph type="title"/>
          </p:nvPr>
        </p:nvSpPr>
        <p:spPr>
          <a:xfrm>
            <a:off x="233600" y="829550"/>
            <a:ext cx="2566200" cy="89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Mask R-CNN</a:t>
            </a:r>
            <a:endParaRPr/>
          </a:p>
        </p:txBody>
      </p:sp>
      <p:sp>
        <p:nvSpPr>
          <p:cNvPr id="326" name="Google Shape;326;p48"/>
          <p:cNvSpPr txBox="1"/>
          <p:nvPr>
            <p:ph idx="1" type="body"/>
          </p:nvPr>
        </p:nvSpPr>
        <p:spPr>
          <a:xfrm>
            <a:off x="233600" y="1798300"/>
            <a:ext cx="2566200" cy="297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Segmentación semántica y de instancias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Distingue 90 categorías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Basado en DNN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Evolución</a:t>
            </a:r>
            <a:endParaRPr/>
          </a:p>
        </p:txBody>
      </p:sp>
      <p:sp>
        <p:nvSpPr>
          <p:cNvPr id="332" name="Google Shape;332;p49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ENET, 2016, 20 categorías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Mask RCNN, 2018, 90 categorías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MMFruit, 2019, 500 categorías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"/>
              <a:t>Ganador de OpenImage challenge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"/>
              <a:t>En 2020 OpenImage contaba con 6.000 categorías, y dejó de organizar este tipo de competencia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337;p50"/>
          <p:cNvPicPr preferRelativeResize="0"/>
          <p:nvPr/>
        </p:nvPicPr>
        <p:blipFill rotWithShape="1">
          <a:blip r:embed="rId3">
            <a:alphaModFix amt="50000"/>
          </a:blip>
          <a:srcRect b="0" l="3332" r="3332" t="0"/>
          <a:stretch/>
        </p:blipFill>
        <p:spPr>
          <a:xfrm>
            <a:off x="0" y="0"/>
            <a:ext cx="9144005" cy="5143497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50"/>
          <p:cNvSpPr txBox="1"/>
          <p:nvPr>
            <p:ph type="ctrTitle"/>
          </p:nvPr>
        </p:nvSpPr>
        <p:spPr>
          <a:xfrm>
            <a:off x="1837575" y="1251525"/>
            <a:ext cx="5445900" cy="264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Resumen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5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Niveles de abstracción</a:t>
            </a:r>
            <a:endParaRPr/>
          </a:p>
        </p:txBody>
      </p:sp>
      <p:sp>
        <p:nvSpPr>
          <p:cNvPr id="344" name="Google Shape;344;p51"/>
          <p:cNvSpPr txBox="1"/>
          <p:nvPr>
            <p:ph idx="1" type="body"/>
          </p:nvPr>
        </p:nvSpPr>
        <p:spPr>
          <a:xfrm>
            <a:off x="1734625" y="1766675"/>
            <a:ext cx="423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/>
              <a:t>Elemental</a:t>
            </a:r>
            <a:endParaRPr b="1" sz="1600"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Threshold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Componentes conectados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Color</a:t>
            </a:r>
            <a:br>
              <a:rPr lang="es"/>
            </a:b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Se usan como primera </a:t>
            </a:r>
            <a:br>
              <a:rPr lang="es"/>
            </a:br>
            <a:r>
              <a:rPr lang="es"/>
              <a:t>etapa</a:t>
            </a:r>
            <a:r>
              <a:rPr lang="es"/>
              <a:t> </a:t>
            </a:r>
            <a:r>
              <a:rPr lang="es"/>
              <a:t>de un proceso de</a:t>
            </a:r>
            <a:br>
              <a:rPr lang="es"/>
            </a:br>
            <a:r>
              <a:rPr lang="es"/>
              <a:t> visión artificial</a:t>
            </a:r>
            <a:br>
              <a:rPr lang="es"/>
            </a:b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La segmentación por color </a:t>
            </a:r>
            <a:r>
              <a:rPr b="1" lang="es"/>
              <a:t>no resulta útil</a:t>
            </a:r>
            <a:r>
              <a:rPr lang="es"/>
              <a:t>, salvo en casos de ambiente controlado</a:t>
            </a:r>
            <a:endParaRPr/>
          </a:p>
        </p:txBody>
      </p:sp>
      <p:sp>
        <p:nvSpPr>
          <p:cNvPr id="345" name="Google Shape;345;p51"/>
          <p:cNvSpPr txBox="1"/>
          <p:nvPr>
            <p:ph idx="2" type="body"/>
          </p:nvPr>
        </p:nvSpPr>
        <p:spPr>
          <a:xfrm>
            <a:off x="4694250" y="17666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/>
              <a:t>Avanzada</a:t>
            </a:r>
            <a:endParaRPr b="1" sz="1800"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Superpíxel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Segmentación semántica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Segmentación instanciada</a:t>
            </a:r>
            <a:br>
              <a:rPr lang="es"/>
            </a:b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Se implementan con </a:t>
            </a:r>
            <a:r>
              <a:rPr b="1" lang="es"/>
              <a:t>Deep Learning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46" name="Google Shape;346;p51"/>
          <p:cNvPicPr preferRelativeResize="0"/>
          <p:nvPr/>
        </p:nvPicPr>
        <p:blipFill rotWithShape="1">
          <a:blip r:embed="rId3">
            <a:alphaModFix/>
          </a:blip>
          <a:srcRect b="0" l="74879" r="0" t="69435"/>
          <a:stretch/>
        </p:blipFill>
        <p:spPr>
          <a:xfrm>
            <a:off x="8087275" y="1729725"/>
            <a:ext cx="1056726" cy="1572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42197" y="3807722"/>
            <a:ext cx="1801800" cy="1332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1793022"/>
            <a:ext cx="1734625" cy="117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5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5" y="3051675"/>
            <a:ext cx="1398901" cy="2091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2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Prácticas</a:t>
            </a:r>
            <a:endParaRPr/>
          </a:p>
        </p:txBody>
      </p:sp>
      <p:pic>
        <p:nvPicPr>
          <p:cNvPr id="355" name="Google Shape;355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92100" y="876275"/>
            <a:ext cx="3390950" cy="3390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Segmentación</a:t>
            </a:r>
            <a:br>
              <a:rPr lang="es"/>
            </a:br>
            <a:r>
              <a:rPr lang="es"/>
              <a:t>por colores</a:t>
            </a:r>
            <a:endParaRPr/>
          </a:p>
        </p:txBody>
      </p:sp>
      <p:pic>
        <p:nvPicPr>
          <p:cNvPr id="168" name="Google Shape;16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06008" y="0"/>
            <a:ext cx="2737985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3"/>
          <p:cNvSpPr txBox="1"/>
          <p:nvPr>
            <p:ph idx="4294967295" type="body"/>
          </p:nvPr>
        </p:nvSpPr>
        <p:spPr>
          <a:xfrm>
            <a:off x="471900" y="431875"/>
            <a:ext cx="8222100" cy="41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/>
              <a:t>Ejercicios con la cámara, en tiempo real, mostrando siempre en una ventana la imagen de la cámara.  </a:t>
            </a:r>
            <a:endParaRPr sz="1700"/>
          </a:p>
          <a:p>
            <a:pPr indent="-336550" lvl="0" marL="457200" rtl="0" algn="l">
              <a:spcBef>
                <a:spcPts val="1600"/>
              </a:spcBef>
              <a:spcAft>
                <a:spcPts val="0"/>
              </a:spcAft>
              <a:buSzPts val="1700"/>
              <a:buAutoNum type="arabicPeriod"/>
            </a:pPr>
            <a:r>
              <a:rPr lang="es" sz="1700"/>
              <a:t>Capa de invisibilidad de Harry Potter (ver tutorial)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es" sz="1700"/>
              <a:t>Segmentación por colores en 4 clusters, usando K-means clustering sobre histograma HS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AutoNum type="alphaLcPeriod"/>
            </a:pPr>
            <a:r>
              <a:rPr lang="es" sz="1700"/>
              <a:t>Regenerar la imagen con los 4 colores de los centroides, representativos de cada cluster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es" sz="1700"/>
              <a:t>Superpixel con HFC sobre la webcam, con parámetros por defecto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es" sz="1700"/>
              <a:t>Segmentación semántica sobre video, usando ENet según </a:t>
            </a:r>
            <a:r>
              <a:rPr lang="es" sz="1700" u="sng">
                <a:solidFill>
                  <a:schemeClr val="hlink"/>
                </a:solidFill>
                <a:hlinkClick r:id="rId3"/>
              </a:rPr>
              <a:t>tutorial</a:t>
            </a:r>
            <a:endParaRPr sz="17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54"/>
          <p:cNvSpPr txBox="1"/>
          <p:nvPr>
            <p:ph idx="4294967295" type="title"/>
          </p:nvPr>
        </p:nvSpPr>
        <p:spPr>
          <a:xfrm>
            <a:off x="460950" y="207800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</a:rPr>
              <a:t>Enlaces y referencias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366" name="Google Shape;366;p54"/>
          <p:cNvSpPr txBox="1"/>
          <p:nvPr>
            <p:ph idx="4294967295" type="body"/>
          </p:nvPr>
        </p:nvSpPr>
        <p:spPr>
          <a:xfrm>
            <a:off x="460950" y="1314025"/>
            <a:ext cx="8222100" cy="366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Referencias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" sz="1400"/>
              <a:t>ENet: A Deep Neural Network Architecture for Real-Time Semantic Segmentation, 2016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" u="sng">
                <a:solidFill>
                  <a:schemeClr val="hlink"/>
                </a:solidFill>
                <a:hlinkClick r:id="rId3"/>
              </a:rPr>
              <a:t>HFS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Tutoriales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" u="sng">
                <a:solidFill>
                  <a:schemeClr val="accent5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Learn OpenCV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" u="sng">
                <a:solidFill>
                  <a:schemeClr val="hlink"/>
                </a:solidFill>
                <a:hlinkClick r:id="rId5"/>
              </a:rPr>
              <a:t>Semantic segmentation with OpenCV and deep learning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" u="sng">
                <a:solidFill>
                  <a:schemeClr val="accent5"/>
                </a:solid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Introducción a HFS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s"/>
              <a:t>Código </a:t>
            </a:r>
            <a:r>
              <a:rPr lang="es" u="sng">
                <a:solidFill>
                  <a:schemeClr val="hlink"/>
                </a:solidFill>
                <a:hlinkClick r:id="rId7"/>
              </a:rPr>
              <a:t>HFS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s" u="sng">
                <a:solidFill>
                  <a:schemeClr val="hlink"/>
                </a:solidFill>
                <a:hlinkClick r:id="rId8"/>
              </a:rPr>
              <a:t>Paper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"/>
              <a:t>Color segmentation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s" u="sng">
                <a:solidFill>
                  <a:schemeClr val="hlink"/>
                </a:solidFill>
                <a:hlinkClick r:id="rId9"/>
              </a:rPr>
              <a:t>PyImageSearch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s" u="sng">
                <a:solidFill>
                  <a:schemeClr val="hlink"/>
                </a:solidFill>
                <a:hlinkClick r:id="rId10"/>
              </a:rPr>
              <a:t>StackOverflow</a:t>
            </a:r>
            <a:r>
              <a:rPr lang="es"/>
              <a:t> (ver la respuesta)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s" u="sng">
                <a:solidFill>
                  <a:schemeClr val="accent5"/>
                </a:solidFill>
                <a:hlinkClick r:id="rId1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Capa de invisibilidad de Harry Potter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Segmentación por color</a:t>
            </a:r>
            <a:endParaRPr/>
          </a:p>
        </p:txBody>
      </p:sp>
      <p:pic>
        <p:nvPicPr>
          <p:cNvPr id="174" name="Google Shape;174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500" y="1869138"/>
            <a:ext cx="4114800" cy="2770187"/>
          </a:xfrm>
          <a:prstGeom prst="rect">
            <a:avLst/>
          </a:prstGeom>
          <a:noFill/>
          <a:ln>
            <a:noFill/>
          </a:ln>
          <a:effectLst>
            <a:outerShdw blurRad="128588" rotWithShape="0" algn="bl" dir="3360000" dist="85725">
              <a:srgbClr val="000000">
                <a:alpha val="50000"/>
              </a:srgbClr>
            </a:outerShdw>
          </a:effectLst>
        </p:spPr>
      </p:pic>
      <p:pic>
        <p:nvPicPr>
          <p:cNvPr id="175" name="Google Shape;175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33200" y="1869150"/>
            <a:ext cx="4534600" cy="2770175"/>
          </a:xfrm>
          <a:prstGeom prst="rect">
            <a:avLst/>
          </a:prstGeom>
          <a:noFill/>
          <a:ln>
            <a:noFill/>
          </a:ln>
          <a:effectLst>
            <a:outerShdw blurRad="128588" rotWithShape="0" algn="bl" dir="3360000" dist="85725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8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Histograma color</a:t>
            </a:r>
            <a:endParaRPr/>
          </a:p>
        </p:txBody>
      </p:sp>
      <p:sp>
        <p:nvSpPr>
          <p:cNvPr id="181" name="Google Shape;181;p28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3 histogramas unidimensionales</a:t>
            </a:r>
            <a:endParaRPr/>
          </a:p>
        </p:txBody>
      </p:sp>
      <p:pic>
        <p:nvPicPr>
          <p:cNvPr id="182" name="Google Shape;18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570006"/>
            <a:ext cx="3431325" cy="257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8"/>
          <p:cNvPicPr preferRelativeResize="0"/>
          <p:nvPr/>
        </p:nvPicPr>
        <p:blipFill rotWithShape="1">
          <a:blip r:embed="rId4">
            <a:alphaModFix/>
          </a:blip>
          <a:srcRect b="0" l="846" r="679" t="5419"/>
          <a:stretch/>
        </p:blipFill>
        <p:spPr>
          <a:xfrm>
            <a:off x="4844200" y="1746975"/>
            <a:ext cx="4299800" cy="3396525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8"/>
          <p:cNvSpPr/>
          <p:nvPr/>
        </p:nvSpPr>
        <p:spPr>
          <a:xfrm>
            <a:off x="3671413" y="3700150"/>
            <a:ext cx="932700" cy="313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5" name="Google Shape;185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41200" y="0"/>
            <a:ext cx="3302801" cy="165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Espacio de color</a:t>
            </a:r>
            <a:endParaRPr/>
          </a:p>
        </p:txBody>
      </p:sp>
      <p:sp>
        <p:nvSpPr>
          <p:cNvPr id="191" name="Google Shape;191;p29"/>
          <p:cNvSpPr txBox="1"/>
          <p:nvPr>
            <p:ph idx="1" type="body"/>
          </p:nvPr>
        </p:nvSpPr>
        <p:spPr>
          <a:xfrm>
            <a:off x="0" y="1766675"/>
            <a:ext cx="63894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RGB es el espacio de color en el que operan las cámaras y las pantallas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HSV es un espacio de color más intuitivo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"/>
              <a:t>Hue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s"/>
              <a:t>Matiz, color del arco iris (índice a la rueda de colores primarios y secundarios)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"/>
              <a:t>Saturation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s"/>
              <a:t>colores saturados son colores del arco iris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s"/>
              <a:t>colores no saturados son blanco, negro y grises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"/>
              <a:t>Value (una medida de la intensidad)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Las imágenes se convierten al espacio de color HSV con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s"/>
              <a:t>cvtColor(img, img, COLOR_BGR2HSV);</a:t>
            </a:r>
            <a:endParaRPr b="1"/>
          </a:p>
        </p:txBody>
      </p:sp>
      <p:pic>
        <p:nvPicPr>
          <p:cNvPr id="192" name="Google Shape;19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47600" y="2042300"/>
            <a:ext cx="2796400" cy="279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9"/>
          <p:cNvPicPr preferRelativeResize="0"/>
          <p:nvPr/>
        </p:nvPicPr>
        <p:blipFill rotWithShape="1">
          <a:blip r:embed="rId4">
            <a:alphaModFix/>
          </a:blip>
          <a:srcRect b="5633" l="0" r="0" t="0"/>
          <a:stretch/>
        </p:blipFill>
        <p:spPr>
          <a:xfrm>
            <a:off x="6751275" y="0"/>
            <a:ext cx="2392726" cy="1693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Clustering colors</a:t>
            </a:r>
            <a:endParaRPr/>
          </a:p>
        </p:txBody>
      </p:sp>
      <p:sp>
        <p:nvSpPr>
          <p:cNvPr id="199" name="Google Shape;199;p30"/>
          <p:cNvSpPr txBox="1"/>
          <p:nvPr>
            <p:ph idx="1" type="body"/>
          </p:nvPr>
        </p:nvSpPr>
        <p:spPr>
          <a:xfrm>
            <a:off x="243300" y="1919075"/>
            <a:ext cx="6359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Consiste en segmentar regiones de píxeles dentro de un rango de color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Tiene aplicaciones en la detección de objetos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Conceptualmente se logra mediante reproyección de histograma de color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"/>
              <a:t>En la práctica se comparan rangos de color con inRange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La parte sofisticada es la identificación del histograma de cada región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"/>
              <a:t>Usualmente es un rango continuo de colores entre extremos</a:t>
            </a:r>
            <a:endParaRPr/>
          </a:p>
        </p:txBody>
      </p:sp>
      <p:pic>
        <p:nvPicPr>
          <p:cNvPr id="200" name="Google Shape;20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31011" y="0"/>
            <a:ext cx="2312977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31"/>
          <p:cNvPicPr preferRelativeResize="0"/>
          <p:nvPr/>
        </p:nvPicPr>
        <p:blipFill rotWithShape="1">
          <a:blip r:embed="rId3">
            <a:alphaModFix/>
          </a:blip>
          <a:srcRect b="23330" l="0" r="0" t="23330"/>
          <a:stretch/>
        </p:blipFill>
        <p:spPr>
          <a:xfrm>
            <a:off x="0" y="0"/>
            <a:ext cx="9144003" cy="2209447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31"/>
          <p:cNvSpPr txBox="1"/>
          <p:nvPr>
            <p:ph type="title"/>
          </p:nvPr>
        </p:nvSpPr>
        <p:spPr>
          <a:xfrm>
            <a:off x="311700" y="2540450"/>
            <a:ext cx="3119700" cy="203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Segmentación del histograma</a:t>
            </a:r>
            <a:endParaRPr/>
          </a:p>
        </p:txBody>
      </p:sp>
      <p:sp>
        <p:nvSpPr>
          <p:cNvPr id="207" name="Google Shape;207;p31"/>
          <p:cNvSpPr txBox="1"/>
          <p:nvPr>
            <p:ph idx="1" type="body"/>
          </p:nvPr>
        </p:nvSpPr>
        <p:spPr>
          <a:xfrm>
            <a:off x="3529200" y="2540450"/>
            <a:ext cx="5295300" cy="203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s"/>
              <a:t>Se opera sobre el histograma de H o HS en el espacio HSV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s"/>
              <a:t>Se segmenta el histograma con un algoritmo de clustering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s"/>
              <a:t>El ejemplo segmenta colores en 4 clusters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Google Shape;212;p32"/>
          <p:cNvPicPr preferRelativeResize="0"/>
          <p:nvPr/>
        </p:nvPicPr>
        <p:blipFill rotWithShape="1">
          <a:blip r:embed="rId3">
            <a:alphaModFix/>
          </a:blip>
          <a:srcRect b="11731" l="0" r="0" t="11739"/>
          <a:stretch/>
        </p:blipFill>
        <p:spPr>
          <a:xfrm>
            <a:off x="5890075" y="321600"/>
            <a:ext cx="2949447" cy="22120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32"/>
          <p:cNvPicPr preferRelativeResize="0"/>
          <p:nvPr/>
        </p:nvPicPr>
        <p:blipFill rotWithShape="1">
          <a:blip r:embed="rId4">
            <a:alphaModFix/>
          </a:blip>
          <a:srcRect b="11994" l="0" r="0" t="11994"/>
          <a:stretch/>
        </p:blipFill>
        <p:spPr>
          <a:xfrm>
            <a:off x="5897312" y="2609825"/>
            <a:ext cx="2949446" cy="2212074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32"/>
          <p:cNvSpPr txBox="1"/>
          <p:nvPr>
            <p:ph type="title"/>
          </p:nvPr>
        </p:nvSpPr>
        <p:spPr>
          <a:xfrm>
            <a:off x="304475" y="307825"/>
            <a:ext cx="4779300" cy="141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Ejemplo de histograma 2D</a:t>
            </a:r>
            <a:endParaRPr/>
          </a:p>
        </p:txBody>
      </p:sp>
      <p:sp>
        <p:nvSpPr>
          <p:cNvPr id="215" name="Google Shape;215;p32"/>
          <p:cNvSpPr txBox="1"/>
          <p:nvPr>
            <p:ph idx="1" type="body"/>
          </p:nvPr>
        </p:nvSpPr>
        <p:spPr>
          <a:xfrm>
            <a:off x="304475" y="1808125"/>
            <a:ext cx="4779300" cy="301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Ejemplo de clustering con K-means sobre un histograma de los canales R y G, 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s"/>
              <a:t>Las coordenadas corresponden al color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s"/>
              <a:t>El gráfico sólo muestra el dominio y no la frecuencia (la cantidad de píxeles) en cada punto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s"/>
              <a:t>Los círculos azules indican el centro de cada cluster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s"/>
              <a:t>Las líneas azules son las fronteras de cada cluster, y forman un </a:t>
            </a:r>
            <a:r>
              <a:rPr b="1" lang="es"/>
              <a:t>diagrama de Voronoi</a:t>
            </a:r>
            <a:endParaRPr b="1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